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Autocorrelation" TargetMode="External"/><Relationship Id="rId3" Type="http://schemas.openxmlformats.org/officeDocument/2006/relationships/hyperlink" Target="https://en.wikipedia.org/wiki/Partial_autocorrelation_function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ean_absolute_percentage_error#cite_note-tofallis2015-3" TargetMode="External"/><Relationship Id="rId3" Type="http://schemas.openxmlformats.org/officeDocument/2006/relationships/hyperlink" Target="https://en.wikipedia.org/wiki/Mean_absolute_percentage_error#cite_note-4" TargetMode="External"/><Relationship Id="rId4" Type="http://schemas.openxmlformats.org/officeDocument/2006/relationships/hyperlink" Target="https://en.wikipedia.org/wiki/Mean_absolute_percentage_error#cite_note-Kim2016-5" TargetMode="External"/><Relationship Id="rId10" Type="http://schemas.openxmlformats.org/officeDocument/2006/relationships/hyperlink" Target="https://en.wikipedia.org/wiki/Mean_absolute_percentage_error#cite_note-Kim2016-5" TargetMode="External"/><Relationship Id="rId9" Type="http://schemas.openxmlformats.org/officeDocument/2006/relationships/hyperlink" Target="https://en.wikipedia.org/wiki/Mean_Directional_Accuracy_(MDA)" TargetMode="External"/><Relationship Id="rId5" Type="http://schemas.openxmlformats.org/officeDocument/2006/relationships/hyperlink" Target="https://en.wikipedia.org/wiki/Mean_absolute_percentage_error#cite_note-6" TargetMode="External"/><Relationship Id="rId6" Type="http://schemas.openxmlformats.org/officeDocument/2006/relationships/hyperlink" Target="https://en.wikipedia.org/wiki/Mean_absolute_percentage_error#cite_note-tofallis2015-3" TargetMode="External"/><Relationship Id="rId7" Type="http://schemas.openxmlformats.org/officeDocument/2006/relationships/hyperlink" Target="https://en.wikipedia.org/wiki/Mean_Absolute_Scaled_Error" TargetMode="External"/><Relationship Id="rId8" Type="http://schemas.openxmlformats.org/officeDocument/2006/relationships/hyperlink" Target="https://en.wikipedia.org/wiki/Symmetric_Mean_Absolute_Percentage_Error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a603d0d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a603d0d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a603d0d3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a603d0d3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a603d0d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a603d0d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a603d0d3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a603d0d3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a603d0d3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a603d0d3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a603d0d3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a603d0d3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a603d0d3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a603d0d3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b066c870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b066c870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5e109fc7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5e109fc7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Multivariate SARIMAX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Add quantities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Add other categories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Holt-Winters Exponential Smoothing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Deals well with seasonality and trend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b066c870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b066c870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322cffd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322cffd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5e109fc7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5e109fc7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52565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ACF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bar chart of the coefficients of correlation between a time series and lags of itself. 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52565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PACF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plot of the partial correlation coefficients between the time series and lags of itself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Since </a:t>
            </a:r>
            <a:r>
              <a:rPr lang="en" sz="1150">
                <a:solidFill>
                  <a:srgbClr val="195FAA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autocorrelation</a:t>
            </a: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the linear correlation of a signal with itself at two different points in time, ACF (autocorrelation function) is just such correlation as a function of the lag </a:t>
            </a:r>
            <a:r>
              <a:rPr lang="en" sz="13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ℎ</a:t>
            </a: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between two points of time, like  </a:t>
            </a:r>
            <a:r>
              <a:rPr lang="en" sz="13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𝑎𝑐𝑓(ℎ)=𝑐𝑜𝑟𝑟(𝑥</a:t>
            </a:r>
            <a:r>
              <a:rPr lang="en" sz="9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𝑡</a:t>
            </a:r>
            <a:r>
              <a:rPr lang="en" sz="13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𝑥</a:t>
            </a:r>
            <a:r>
              <a:rPr lang="en" sz="9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𝑥+ℎ</a:t>
            </a:r>
            <a:r>
              <a:rPr lang="en" sz="13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15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PACF (</a:t>
            </a:r>
            <a:r>
              <a:rPr lang="en" sz="1150">
                <a:solidFill>
                  <a:srgbClr val="195FAA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partial autocorrelation function</a:t>
            </a: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is essentially the autocorrelation of a signal with itself at different points in time, </a:t>
            </a:r>
            <a:r>
              <a:rPr i="1"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linear dependency with that signal at shorter lags removed</a:t>
            </a: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as a function of lag between points of time. Informally, the partial correlation between </a:t>
            </a:r>
            <a:r>
              <a:rPr lang="en" sz="13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𝑥</a:t>
            </a:r>
            <a:r>
              <a:rPr lang="en" sz="9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𝑡</a:t>
            </a: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3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𝑥</a:t>
            </a:r>
            <a:r>
              <a:rPr lang="en" sz="9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𝑡+ℎ</a:t>
            </a: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the autocorrelation between </a:t>
            </a:r>
            <a:r>
              <a:rPr lang="en" sz="13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𝑥</a:t>
            </a:r>
            <a:r>
              <a:rPr lang="en" sz="9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𝑡</a:t>
            </a: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3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𝑥</a:t>
            </a:r>
            <a:r>
              <a:rPr lang="en" sz="9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𝑡+ℎ</a:t>
            </a: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without the contribution of </a:t>
            </a:r>
            <a:r>
              <a:rPr lang="en" sz="13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𝑥</a:t>
            </a:r>
            <a:r>
              <a:rPr lang="en" sz="9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𝑡+1</a:t>
            </a:r>
            <a:r>
              <a:rPr lang="en" sz="13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,𝑥</a:t>
            </a:r>
            <a:r>
              <a:rPr lang="en" sz="9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𝑡+2</a:t>
            </a:r>
            <a:r>
              <a:rPr lang="en" sz="13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,....,𝑥</a:t>
            </a:r>
            <a:r>
              <a:rPr lang="en" sz="9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𝑡+ℎ−1</a:t>
            </a: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15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a603d0d3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a603d0d3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5e109fc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5e109fc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5e109fc7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5e109fc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a603d0d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a603d0d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5e109fc7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5e109fc7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a603d0d3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a603d0d3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5e109fc7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5e109fc7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Although the concept of MAPE sounds very simple and convincing, it has major drawbacks in practical application,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[3]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and there are many studies on shortcomings and misleading results from MAPE.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[4]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[5]</a:t>
            </a:r>
            <a:endParaRPr baseline="30000" sz="1400">
              <a:solidFill>
                <a:srgbClr val="0B0080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It cannot be used if there are zero values (which sometimes happens for example in demand data) because there would be a division by zero.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For forecasts which are too low the percentage error cannot exceed 100%, but for forecasts which are too high there is no upper limit to the percentage error.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MAPE puts a heavier penalty on negative errors,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" sz="1250">
                <a:solidFill>
                  <a:srgbClr val="202122"/>
                </a:solidFill>
                <a:highlight>
                  <a:srgbClr val="FFFFFF"/>
                </a:highlight>
              </a:rPr>
              <a:t>{\displaystyle A_{t}&lt;F_{t}}</a:t>
            </a:r>
            <a:endParaRPr sz="12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than on positive errors.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[6]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As a consequence, when MAPE is used to compare the accuracy of prediction methods it is biased in that it will systematically select a method whose forecasts are too low. This little-known but serious issue can be overcome by using an accuracy measure based on the logarithm of the accuracy ratio (the ratio of the predicted to actual value), given by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" sz="1250">
                <a:solidFill>
                  <a:srgbClr val="202122"/>
                </a:solidFill>
                <a:highlight>
                  <a:srgbClr val="FFFFFF"/>
                </a:highlight>
              </a:rPr>
              <a:t>{\displaystyle \log \left({\frac {\text{predicted}}{\text{actual}}}\right)}</a:t>
            </a:r>
            <a:endParaRPr sz="12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This approach leads to superior statistical properties and leads to predictions which can be interpreted in terms of the geometric mean.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[3]</a:t>
            </a:r>
            <a:endParaRPr baseline="30000" sz="1400">
              <a:solidFill>
                <a:srgbClr val="0B0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To overcome these issues with MAPE, there are some other measures proposed in literature: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Mean Absolute Scaled Error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(MASE)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Symmetric Mean Absolute Percentage Error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(sMAPE)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Mean Directional Accuracy (MDA)</a:t>
            </a:r>
            <a:endParaRPr sz="1050">
              <a:solidFill>
                <a:srgbClr val="0B0080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Mean Arctangent Absolute Percentage Error (MAAPE): MAAPE is a new metric of absolute percentage error, and has been developed through looking at MAPE from a different angle. In essence, MAAPE is a </a:t>
            </a:r>
            <a:r>
              <a:rPr i="1" lang="en" sz="1050">
                <a:solidFill>
                  <a:srgbClr val="202122"/>
                </a:solidFill>
                <a:highlight>
                  <a:srgbClr val="FFFFFF"/>
                </a:highlight>
              </a:rPr>
              <a:t>slope as an angle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while MAPE is a </a:t>
            </a:r>
            <a:r>
              <a:rPr i="1" lang="en" sz="1050">
                <a:solidFill>
                  <a:srgbClr val="202122"/>
                </a:solidFill>
                <a:highlight>
                  <a:srgbClr val="FFFFFF"/>
                </a:highlight>
              </a:rPr>
              <a:t>slope as a ratio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[5]</a:t>
            </a:r>
            <a:endParaRPr baseline="30000" sz="1400">
              <a:solidFill>
                <a:srgbClr val="0B0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a603d0d3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a603d0d3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A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non-seasonal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ARIMA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model is classified as an "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ARIMA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p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q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)" model, where: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p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is the number of autoregressive (AR) terms (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</a:rPr>
              <a:t>how many lagged series are going to be used to forecast periods ahead)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is the number of non-seasonal differences needed for stationarity, and,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q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is the number of lagged forecast errors in the prediction equation. </a:t>
            </a:r>
            <a:endParaRPr sz="12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eaauction.gov.in/pages/News.aspx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llsides.com/news-source/wall-street-journal-media-bias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Predicting Wholesale Tea Prices</a:t>
            </a:r>
            <a:endParaRPr sz="43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97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For Sellers, Buyers, and Auctioneers</a:t>
            </a:r>
            <a:endParaRPr sz="3200"/>
          </a:p>
        </p:txBody>
      </p:sp>
      <p:sp>
        <p:nvSpPr>
          <p:cNvPr id="56" name="Google Shape;56;p13"/>
          <p:cNvSpPr txBox="1"/>
          <p:nvPr/>
        </p:nvSpPr>
        <p:spPr>
          <a:xfrm>
            <a:off x="6538350" y="4070550"/>
            <a:ext cx="2293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Arun Mitra, Data Scientist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2474500" y="965650"/>
            <a:ext cx="3862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“Tea buy, or not tea buy, that is the question”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48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ARIMA : Predict 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5519050" y="2514750"/>
            <a:ext cx="33030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3430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525" y="160950"/>
            <a:ext cx="3354001" cy="17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5409447" y="2514750"/>
            <a:ext cx="33030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Out-of-sample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Seasonal ARIMA Model predictions for 3 weeks into the future (early 2020)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Some examples are: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SARIMAX 52 weeks:   MAPE = 3.37%</a:t>
            </a:r>
            <a:b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SARIMAX 104 weeks: MAPE = 5.97%</a:t>
            </a:r>
            <a:b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SARIMAX 156 weeks: MAPE = 4.83%</a:t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2513025" y="1093925"/>
            <a:ext cx="1690800" cy="274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534450" y="2409185"/>
            <a:ext cx="1769400" cy="260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1534450" y="3710635"/>
            <a:ext cx="1769400" cy="260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1598625" y="1093925"/>
            <a:ext cx="422400" cy="274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576710" y="2389325"/>
            <a:ext cx="503700" cy="274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576710" y="3729610"/>
            <a:ext cx="503700" cy="274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445025"/>
            <a:ext cx="48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 </a:t>
            </a:r>
            <a:r>
              <a:rPr lang="en"/>
              <a:t>LSTM: Build &amp; Fit</a:t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-77250" y="1002925"/>
            <a:ext cx="52638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Single Step Model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: "sequential_7"       </a:t>
            </a:r>
            <a:r>
              <a:rPr b="1" lang="en" sz="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</a:rPr>
              <a:t>(Price only)</a:t>
            </a:r>
            <a:endParaRPr b="1"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Layer (type)                 Output Shape              Param #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=================================================================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lstm_8 (LSTM)                (None, 10, 32)            4352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dropout_4 (Dropout)          (None, 10, 32)            0   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lstm_9 (LSTM)                (None, 32)                8320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dense_4 (Dense)              (None, 1)                 33  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=================================================================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Total params: 12,705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Trainable params: 12,705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Non-trainable params: 0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  </a:t>
            </a:r>
            <a:endParaRPr sz="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endParaRPr b="1" sz="2200">
              <a:solidFill>
                <a:schemeClr val="dk1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811650" y="3525025"/>
            <a:ext cx="2347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activation='relu'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optimizer='adam'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loss='mape'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500 Epochs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MAPE 3.19%</a:t>
            </a:r>
            <a:endParaRPr sz="150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975" y="2318200"/>
            <a:ext cx="4298525" cy="26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950" y="160950"/>
            <a:ext cx="3353999" cy="1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445025"/>
            <a:ext cx="48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 LSTM: Predict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5519050" y="2514750"/>
            <a:ext cx="3303000" cy="25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highlight>
                  <a:schemeClr val="lt1"/>
                </a:highlight>
              </a:rPr>
              <a:t>MAPE on test data = 10.99%</a:t>
            </a:r>
            <a:endParaRPr b="1" sz="16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25" y="1532275"/>
            <a:ext cx="5162849" cy="267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950" y="160950"/>
            <a:ext cx="3354001" cy="1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48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</a:t>
            </a:r>
            <a:r>
              <a:rPr lang="en"/>
              <a:t>variate LSTM: Build &amp; 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-77250" y="1002925"/>
            <a:ext cx="52638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Single Step Model</a:t>
            </a:r>
            <a:r>
              <a:rPr b="1" lang="en" sz="8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 "sequential_10"       </a:t>
            </a:r>
            <a:r>
              <a:rPr b="1" lang="en" sz="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</a:rPr>
              <a:t>(Price, Offer Quantity, Sold Quantity)</a:t>
            </a:r>
            <a:endParaRPr b="1"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Layer (type)                 Output Shape              Param #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=================================================================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lstm_14 (LSTM)               (None, 10, 32)            4352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dropout_7 (Dropout)          (None, 10, 32)            0   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lstm_15 (LSTM)               (None, 32)                8320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dense_7 (Dense)              (None, 1)                 33  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=================================================================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Total params: 12,705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Trainable params: 12,705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Non-trainable params: 0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1505775" y="3455875"/>
            <a:ext cx="1860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activation='relu'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optimizer='adam'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loss='mape'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300 Epochs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MAPE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2.50%</a:t>
            </a:r>
            <a:endParaRPr sz="1200"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538" y="2142200"/>
            <a:ext cx="3774826" cy="272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950" y="160950"/>
            <a:ext cx="3354000" cy="1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445025"/>
            <a:ext cx="48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Multivariate LSTM: Predict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625" y="3454900"/>
            <a:ext cx="3353999" cy="14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9475"/>
            <a:ext cx="5237451" cy="33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950" y="2019825"/>
            <a:ext cx="3354000" cy="14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950" y="160950"/>
            <a:ext cx="3353999" cy="17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/>
          <p:nvPr/>
        </p:nvSpPr>
        <p:spPr>
          <a:xfrm>
            <a:off x="2548525" y="1802700"/>
            <a:ext cx="2591400" cy="41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159300" y="1197800"/>
            <a:ext cx="482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</a:t>
            </a:r>
            <a:r>
              <a:rPr lang="en">
                <a:solidFill>
                  <a:schemeClr val="dk1"/>
                </a:solidFill>
              </a:rPr>
              <a:t>single step 3-weeks ahead </a:t>
            </a:r>
            <a:r>
              <a:rPr lang="en"/>
              <a:t>predictions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7155450" y="1999985"/>
            <a:ext cx="1666500" cy="213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7155450" y="3424299"/>
            <a:ext cx="1666500" cy="213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445025"/>
            <a:ext cx="48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LSTM: Build &amp; 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-77250" y="1002925"/>
            <a:ext cx="52638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Multi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 Step 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Model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: "sequential_4"           </a:t>
            </a:r>
            <a:r>
              <a:rPr b="1" lang="en" sz="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</a:rPr>
              <a:t>(Price, Offer Quantity, Sold Quantity)</a:t>
            </a:r>
            <a:endParaRPr b="1"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Layer (type)                 Output Shape              Param #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=================================================================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lstm_6 (LSTM)                (None, 10, 32)            4608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dropout_3 (Dropout)          (None, 10, 32)            0   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lstm_7 (LSTM)                (None, 32)                8320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_________________________________________________________________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dense_3 (Dense)              (None, 3)                 99        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=================================================================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Total params: 13,027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Trainable params: 13,027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Non-trainable params: 0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1083025" y="3526325"/>
            <a:ext cx="33540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activation='relu'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optimizer='adam'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loss='mape'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175 Epochs (early stopping)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MAPE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11.32%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951" y="160950"/>
            <a:ext cx="3354001" cy="17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550" y="2214000"/>
            <a:ext cx="4067050" cy="29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650" y="160950"/>
            <a:ext cx="1779074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6725" y="160950"/>
            <a:ext cx="1658849" cy="1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311700" y="445025"/>
            <a:ext cx="48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LSTM: Predict</a:t>
            </a:r>
            <a:endParaRPr/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5519050" y="2514750"/>
            <a:ext cx="33030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Examples of in-sample Multivariate Multi-step LSTM Model predictions for 3 weeks into the future: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MAPE = 4.67%</a:t>
            </a:r>
            <a:b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MAPE = 14.65%</a:t>
            </a:r>
            <a:b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  <a:t>MAPE = 24.39%</a:t>
            </a:r>
            <a:b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b="1"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75" y="1651775"/>
            <a:ext cx="4952175" cy="10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5" y="2797869"/>
            <a:ext cx="4992876" cy="9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950" y="160950"/>
            <a:ext cx="3354000" cy="17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159300" y="1197800"/>
            <a:ext cx="482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r>
              <a:rPr lang="en"/>
              <a:t> of multi-step 3 weeks’ predictions</a:t>
            </a:r>
            <a:r>
              <a:rPr lang="en"/>
              <a:t> imme</a:t>
            </a:r>
            <a:r>
              <a:rPr lang="en"/>
              <a:t>diately into the future</a:t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2309485" y="2754010"/>
            <a:ext cx="1605000" cy="19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2383600" y="1626819"/>
            <a:ext cx="1479600" cy="19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37200" y="3890900"/>
            <a:ext cx="5987801" cy="11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2330883" y="3883440"/>
            <a:ext cx="1605000" cy="19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/>
          <p:nvPr/>
        </p:nvSpPr>
        <p:spPr>
          <a:xfrm>
            <a:off x="4531650" y="2184154"/>
            <a:ext cx="4290300" cy="133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148750" y="2184225"/>
            <a:ext cx="4290300" cy="283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 txBox="1"/>
          <p:nvPr>
            <p:ph type="title"/>
          </p:nvPr>
        </p:nvSpPr>
        <p:spPr>
          <a:xfrm>
            <a:off x="311700" y="445025"/>
            <a:ext cx="48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current findings</a:t>
            </a:r>
            <a:br>
              <a:rPr b="1" lang="en" sz="1150">
                <a:highlight>
                  <a:schemeClr val="lt1"/>
                </a:highlight>
              </a:rPr>
            </a:br>
            <a:endParaRPr sz="115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4531650" y="2199875"/>
            <a:ext cx="42903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Univariate LSTM</a:t>
            </a:r>
            <a:r>
              <a:rPr lang="en"/>
              <a:t> predictions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Single Step (1 week out)</a:t>
            </a:r>
            <a:b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  <a:t>MAPE = </a:t>
            </a:r>
            <a: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  <a:t>8.58%</a:t>
            </a:r>
            <a:endParaRPr b="1"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148750" y="2199875"/>
            <a:ext cx="4290300" cy="27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Univariate Seasonal ARIMA predictions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Multi Step (every week for 3 weeks)</a:t>
            </a:r>
            <a:b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  <a:t>MAPE = 3.37%</a:t>
            </a:r>
            <a:b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SARIMAX Seasonality 52 weeks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  <a:t>MAPE = 5.97%</a:t>
            </a:r>
            <a:b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SARIMAX Seasonality 104 weeks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  <a:t>MAPE = 4.83%</a:t>
            </a:r>
            <a:b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SARIMAX Seasonality 156 weeks</a:t>
            </a:r>
            <a:endParaRPr b="1" sz="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4531650" y="3687529"/>
            <a:ext cx="4290300" cy="133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Multivariate LSTM predictions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Single Step (3 weeks out)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  <a:t>Best MAPE = 1.75%</a:t>
            </a:r>
            <a:endParaRPr b="1"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Multi Step (every week for 3 weeks)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1625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  <a:t>Best MAPE = 4.67%</a:t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950" y="160950"/>
            <a:ext cx="3354000" cy="1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311700" y="4383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-37025" y="4191250"/>
            <a:ext cx="48318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-77250" y="920025"/>
            <a:ext cx="5381700" cy="3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Add 2020 data</a:t>
            </a: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Improve LSTM</a:t>
            </a: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More gridsearch to tune hyperparameters</a:t>
            </a: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Longer step predictions</a:t>
            </a: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More features</a:t>
            </a: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■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All 4 major tea categories, then the other categories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■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Add other Auction Centers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■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Other exogenous features to investigate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Tea Quality Index, Consumer Price Index, Cross-currency exchange rates, Monsoon rain data, Labour supply data (COVID19 Lockdowns)</a:t>
            </a: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5467950" y="2722625"/>
            <a:ext cx="33540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Automate pipeline, from ...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Tea Board published data, into …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This application, and out to …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Delivery of predictions (Web UI app &amp; API)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949" y="160950"/>
            <a:ext cx="3354000" cy="2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5917500" y="4434400"/>
            <a:ext cx="2559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Thank you for your attention!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50850" y="11446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300"/>
              <a:t>Appendix</a:t>
            </a:r>
            <a:endParaRPr sz="6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31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Opportunity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37675" y="1299075"/>
            <a:ext cx="483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</a:rPr>
              <a:t>India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 is the </a:t>
            </a: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</a:rPr>
              <a:t>2nd largest producer of tea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 in the world</a:t>
            </a:r>
            <a:b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</a:rPr>
              <a:t>28% of the world’s tea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 is produced in </a:t>
            </a: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</a:rPr>
              <a:t>India</a:t>
            </a:r>
            <a:b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Complex dynamics throughout the value chain are impacted by wholesale tea </a:t>
            </a: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</a:rPr>
              <a:t>prices</a:t>
            </a:r>
            <a:b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The Tea Board of India conducts </a:t>
            </a:r>
            <a:r>
              <a:rPr b="1" lang="en" sz="1450">
                <a:solidFill>
                  <a:schemeClr val="dk1"/>
                </a:solidFill>
                <a:highlight>
                  <a:schemeClr val="lt1"/>
                </a:highlight>
              </a:rPr>
              <a:t>weekly auctions</a:t>
            </a: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 at 7 auction centers around the country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5468025" y="1890038"/>
            <a:ext cx="33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value can we add?</a:t>
            </a:r>
            <a:endParaRPr sz="2200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493525" y="2373925"/>
            <a:ext cx="33030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Even reasonably good predictions of the prices helps all parties involved</a:t>
            </a:r>
            <a:b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Sellers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Buyers &amp; exporters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Auctioneers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b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We need a good prediction model!</a:t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951" y="160950"/>
            <a:ext cx="3354001" cy="1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</a:t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-77250" y="1002925"/>
            <a:ext cx="48318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Univariate non-seasonal ARIMA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Data is non-stationary (ADF p-value = 0.23)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After Differencing was done (ADF p-value = 0.00)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" y="1877622"/>
            <a:ext cx="5106300" cy="15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44" y="3383825"/>
            <a:ext cx="3354150" cy="15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5467950" y="2225725"/>
            <a:ext cx="33540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Based on autocorrelation and partial autocorrelation plots: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Non-seasonal ARIMA with: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 = 1, d = 1, q = 1 was tried: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AIC = 2090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Other values of p,d,q were tried but AIC remained high: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AIC = 2081</a:t>
            </a:r>
            <a:endParaRPr sz="1200"/>
          </a:p>
        </p:txBody>
      </p:sp>
      <p:sp>
        <p:nvSpPr>
          <p:cNvPr id="270" name="Google Shape;270;p32"/>
          <p:cNvSpPr txBox="1"/>
          <p:nvPr/>
        </p:nvSpPr>
        <p:spPr>
          <a:xfrm>
            <a:off x="3538600" y="3936675"/>
            <a:ext cx="1166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ACF and PACF checked out OK</a:t>
            </a:r>
            <a:endParaRPr sz="1000"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950" y="160950"/>
            <a:ext cx="3354150" cy="1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</a:t>
            </a:r>
            <a:r>
              <a:rPr lang="en"/>
              <a:t>ARIMA : Test </a:t>
            </a:r>
            <a:endParaRPr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-77250" y="1307725"/>
            <a:ext cx="483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b="1" lang="en" sz="1200">
                <a:solidFill>
                  <a:srgbClr val="24292E"/>
                </a:solidFill>
                <a:highlight>
                  <a:srgbClr val="FFFFFF"/>
                </a:highlight>
              </a:rPr>
              <a:t>Best Seasonal ARIMA model </a:t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4292E"/>
                </a:solidFill>
                <a:highlight>
                  <a:srgbClr val="FFFFFF"/>
                </a:highlight>
              </a:rPr>
              <a:t>SARIMAX (p=2, d=1, q=2) [104 weeks] (P=2, D=1, Q=0)</a:t>
            </a:r>
            <a:br>
              <a:rPr b="1"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0" y="1885625"/>
            <a:ext cx="5724124" cy="31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5467875" y="3389325"/>
            <a:ext cx="3354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4292E"/>
                </a:solidFill>
                <a:highlight>
                  <a:schemeClr val="lt1"/>
                </a:highlight>
              </a:rPr>
              <a:t>We are ready to make some predictions!</a:t>
            </a:r>
            <a:endParaRPr b="1"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875" y="173600"/>
            <a:ext cx="3354000" cy="1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495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needs our predictions?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-77250" y="1148625"/>
            <a:ext cx="530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Sellers (Tea Estates): 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○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How much to offer?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○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At which auction?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○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At what price?</a:t>
            </a:r>
            <a:b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Buyers (Domestic Packeteers &amp; Exporters): 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○"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How much to buy for downstream demand?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○"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What price to quote for an overseas bid?</a:t>
            </a:r>
            <a:b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Auctioneers: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○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Better market intelligence reports</a:t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5467650" y="2032500"/>
            <a:ext cx="33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do they need it?</a:t>
            </a:r>
            <a:endParaRPr sz="18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5519050" y="2514750"/>
            <a:ext cx="33030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Sellers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At least 3 weeks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ahead of each auction, to plan and execute transportation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Buyers: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3 to 6 weeks ahead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(to negotiate with their buyers)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Auctioneers:</a:t>
            </a:r>
            <a:b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3 weeks to 2 months ahead</a:t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650" y="160950"/>
            <a:ext cx="3354000" cy="16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226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-77250" y="1148625"/>
            <a:ext cx="48318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Data Source:</a:t>
            </a:r>
            <a:endParaRPr b="1"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Tea Board of India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https://www.teaauction.gov.in/pages/News.aspx</a:t>
            </a:r>
            <a:r>
              <a:rPr b="1" lang="en" sz="800">
                <a:solidFill>
                  <a:schemeClr val="dk1"/>
                </a:solidFill>
              </a:rPr>
              <a:t>)</a:t>
            </a:r>
            <a:br>
              <a:rPr b="1" lang="en" sz="800">
                <a:solidFill>
                  <a:schemeClr val="dk1"/>
                </a:solidFill>
              </a:rPr>
            </a:br>
            <a:endParaRPr b="1" sz="8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Description of Data: </a:t>
            </a:r>
            <a:br>
              <a:rPr b="1" lang="en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16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○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Weekly data from 2009 until now</a:t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Offered Quantities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Sold Quantities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Average Price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○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10 types of tea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CTC Leaf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CTC Dust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Orthodox Leaf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Orthodox Dust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… and 6 other minor categories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080875" y="2152899"/>
            <a:ext cx="37407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○"/>
            </a:pPr>
            <a: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  <a:t>3 auction centers in southern India</a:t>
            </a:r>
            <a:endParaRPr b="1"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Cochin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Coimbatore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Coonoor </a:t>
            </a:r>
            <a:b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16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○"/>
            </a:pPr>
            <a:r>
              <a:rPr b="1" lang="en" sz="1150">
                <a:solidFill>
                  <a:schemeClr val="dk1"/>
                </a:solidFill>
                <a:highlight>
                  <a:schemeClr val="lt1"/>
                </a:highlight>
              </a:rPr>
              <a:t>4 auction centers in northern India</a:t>
            </a:r>
            <a:endParaRPr b="1"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Kolkata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Guwahati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Jalpaiguri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Siliguri 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650" y="161825"/>
            <a:ext cx="3353999" cy="174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226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-77250" y="1148625"/>
            <a:ext cx="48318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The initial scope was limited to: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Data starting from 2012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The 4 major tea types only: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CTC Leaf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CTC Dust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Orthodox Leaf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Orthodox Dust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○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1 auction center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■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Cochin in Southern India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Missing values (about 2%):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Replaced by 3 prior weeks moving averages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5467650" y="2032500"/>
            <a:ext cx="33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Future Scope</a:t>
            </a:r>
            <a:endParaRPr sz="22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5519050" y="2514750"/>
            <a:ext cx="33030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Tea Quality Index Data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Consumer Price Index Data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Labor Supply(Shortage) Data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○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COVID19 Lockdowns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Monsoon (Rainfall) Data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Cross Currency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Exchange Rates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Retail Tea Price Data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950" y="161825"/>
            <a:ext cx="33540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226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0" y="1108650"/>
            <a:ext cx="52776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CTC Leaf</a:t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0" y="1409525"/>
            <a:ext cx="5082599" cy="33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650" y="160950"/>
            <a:ext cx="3354000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650" y="2185850"/>
            <a:ext cx="3353999" cy="7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5519025" y="1991675"/>
            <a:ext cx="14352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CTC Dust</a:t>
            </a:r>
            <a:endParaRPr sz="1000"/>
          </a:p>
        </p:txBody>
      </p:sp>
      <p:sp>
        <p:nvSpPr>
          <p:cNvPr id="103" name="Google Shape;103;p18"/>
          <p:cNvSpPr txBox="1"/>
          <p:nvPr/>
        </p:nvSpPr>
        <p:spPr>
          <a:xfrm>
            <a:off x="5467650" y="2982341"/>
            <a:ext cx="14352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Orthodox Leaf</a:t>
            </a:r>
            <a:endParaRPr sz="1000"/>
          </a:p>
        </p:txBody>
      </p:sp>
      <p:sp>
        <p:nvSpPr>
          <p:cNvPr id="104" name="Google Shape;104;p18"/>
          <p:cNvSpPr txBox="1"/>
          <p:nvPr/>
        </p:nvSpPr>
        <p:spPr>
          <a:xfrm>
            <a:off x="5479211" y="3959575"/>
            <a:ext cx="14352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Orthodox Dust</a:t>
            </a:r>
            <a:endParaRPr sz="10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950" y="1411275"/>
            <a:ext cx="5048762" cy="33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0313" y="3175041"/>
            <a:ext cx="3277924" cy="7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7500" y="4153950"/>
            <a:ext cx="3204149" cy="73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4767725" y="3695175"/>
            <a:ext cx="328800" cy="68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4691525" y="1561575"/>
            <a:ext cx="328800" cy="68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8425325" y="2171175"/>
            <a:ext cx="328800" cy="784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8464983" y="3161775"/>
            <a:ext cx="228600" cy="68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8496298" y="4152375"/>
            <a:ext cx="228600" cy="68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3436825" y="751550"/>
            <a:ext cx="17067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Steep price escalation Steep supply decline</a:t>
            </a:r>
            <a:endParaRPr sz="1100"/>
          </a:p>
        </p:txBody>
      </p:sp>
      <p:sp>
        <p:nvSpPr>
          <p:cNvPr id="114" name="Google Shape;114;p18"/>
          <p:cNvSpPr/>
          <p:nvPr/>
        </p:nvSpPr>
        <p:spPr>
          <a:xfrm>
            <a:off x="3616900" y="829850"/>
            <a:ext cx="1526700" cy="36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226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0" y="1108650"/>
            <a:ext cx="52776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 u="sng">
                <a:solidFill>
                  <a:schemeClr val="dk1"/>
                </a:solidFill>
                <a:highlight>
                  <a:srgbClr val="FFFFFF"/>
                </a:highlight>
              </a:rPr>
              <a:t>Decided to begin with CTC Leaf data for Cochin</a:t>
            </a:r>
            <a:endParaRPr b="1" sz="13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5493150" y="2080500"/>
            <a:ext cx="33030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O</a:t>
            </a:r>
            <a:r>
              <a:rPr lang="en" sz="1300">
                <a:solidFill>
                  <a:schemeClr val="dk1"/>
                </a:solidFill>
              </a:rPr>
              <a:t>utliers are mostly in the last 2 months of 2020.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Recent steep increases in price as supplies have been disrupted due to</a:t>
            </a:r>
            <a:r>
              <a:rPr lang="en" sz="400">
                <a:solidFill>
                  <a:schemeClr val="dk1"/>
                </a:solidFill>
              </a:rPr>
              <a:t> </a:t>
            </a:r>
            <a:r>
              <a:rPr lang="en" sz="600" u="sng">
                <a:solidFill>
                  <a:schemeClr val="hlink"/>
                </a:solidFill>
                <a:hlinkClick r:id="rId3"/>
              </a:rPr>
              <a:t>Source: Wall Street Journal</a:t>
            </a:r>
            <a:endParaRPr sz="13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Labor shortages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Port closures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Other logistical issues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 u="sng">
                <a:solidFill>
                  <a:schemeClr val="dk1"/>
                </a:solidFill>
              </a:rPr>
              <a:t>Excluded 2020 data (for now)</a:t>
            </a:r>
            <a:br>
              <a:rPr b="1" lang="en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Dealing with COVID19 impact will require more exogenous data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25" y="3257375"/>
            <a:ext cx="3771426" cy="16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50" y="1558625"/>
            <a:ext cx="2106749" cy="16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653" y="161825"/>
            <a:ext cx="33540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460425" y="2961800"/>
            <a:ext cx="2145000" cy="27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on model metric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-77250" y="1148625"/>
            <a:ext cx="48318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MAPE: </a:t>
            </a:r>
            <a:r>
              <a:rPr lang="en">
                <a:solidFill>
                  <a:schemeClr val="dk1"/>
                </a:solidFill>
              </a:rPr>
              <a:t>Mean Absolute Percentage Error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idely used for forecast accuracy</a:t>
            </a:r>
            <a:b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Has scale-independency</a:t>
            </a:r>
            <a:b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easily interpreted</a:t>
            </a:r>
            <a:b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 is NOT good if actual values are at or near  zero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5287550" y="3618900"/>
            <a:ext cx="33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is a good MAPE?</a:t>
            </a:r>
            <a:endParaRPr sz="2100"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5620825" y="4191600"/>
            <a:ext cx="33030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Less than or equal to 10%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950" y="160950"/>
            <a:ext cx="3354000" cy="17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type="title"/>
          </p:nvPr>
        </p:nvSpPr>
        <p:spPr>
          <a:xfrm>
            <a:off x="5467950" y="2126450"/>
            <a:ext cx="33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How is MAPE</a:t>
            </a:r>
            <a:r>
              <a:rPr lang="en" sz="2100"/>
              <a:t> calculated?</a:t>
            </a:r>
            <a:endParaRPr sz="21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325" y="2630675"/>
            <a:ext cx="3303000" cy="9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-77250" y="1002925"/>
            <a:ext cx="48318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800"/>
              <a:buChar char="●"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SARIMAX (0,1,1)(2,1,0)[52] : seasonality of 52 weeks: AIC = 1940.700 | MAPE = 9.4475</a:t>
            </a:r>
            <a:endParaRPr sz="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279400" lvl="0" marL="457200" rtl="0" algn="l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800"/>
              <a:buChar char="●"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SARIMAX(2,1,2)(2,1,0)[104] : seasonality of 104 weeks: AIC = 1662.785 | MAPE = 8.5770</a:t>
            </a:r>
            <a:endParaRPr sz="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279400" lvl="0" marL="457200" rtl="0" algn="l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800"/>
              <a:buChar char="●"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SARIMAX(0,1,1)(1,1,0)[156] : seasonality of 156 weeks: AIC = 1426.932 MAPE = 13.7874</a:t>
            </a:r>
            <a:endParaRPr sz="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1769296" y="1037150"/>
            <a:ext cx="1158600" cy="258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ARIMA : Test 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5519050" y="2514750"/>
            <a:ext cx="33030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Best Seasonal ARIMA Model: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 = 2, d = 1, q = 2</a:t>
            </a:r>
            <a:b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Seasonality = 104 weeks</a:t>
            </a:r>
            <a:b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P = 2, D = 1, Q = 0</a:t>
            </a:r>
            <a:b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MAPE on test data = 8.58%</a:t>
            </a:r>
            <a:b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AIC = 1662.785</a:t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0" y="2551150"/>
            <a:ext cx="4831802" cy="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" y="3939850"/>
            <a:ext cx="4875002" cy="10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50" y="1314850"/>
            <a:ext cx="4789078" cy="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950" y="160950"/>
            <a:ext cx="3354000" cy="17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/>
          <p:nvPr/>
        </p:nvSpPr>
        <p:spPr>
          <a:xfrm>
            <a:off x="3750000" y="2241164"/>
            <a:ext cx="853200" cy="258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3679536" y="3697004"/>
            <a:ext cx="926100" cy="213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1"/>
          <p:cNvCxnSpPr>
            <a:stCxn id="147" idx="3"/>
            <a:endCxn id="147" idx="3"/>
          </p:cNvCxnSpPr>
          <p:nvPr/>
        </p:nvCxnSpPr>
        <p:spPr>
          <a:xfrm>
            <a:off x="4841728" y="17897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4736400" y="2395600"/>
            <a:ext cx="837600" cy="3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1"/>
          <p:cNvSpPr/>
          <p:nvPr/>
        </p:nvSpPr>
        <p:spPr>
          <a:xfrm>
            <a:off x="3656025" y="1017750"/>
            <a:ext cx="853200" cy="258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1784954" y="2256350"/>
            <a:ext cx="1158600" cy="258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1792783" y="3680664"/>
            <a:ext cx="1158600" cy="258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